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notesMasterIdLst>
    <p:notesMasterId r:id="rId12"/>
  </p:notesMasterIdLst>
  <p:sldIdLst>
    <p:sldId id="256" r:id="rId2"/>
    <p:sldId id="293" r:id="rId3"/>
    <p:sldId id="296" r:id="rId4"/>
    <p:sldId id="297" r:id="rId5"/>
    <p:sldId id="329" r:id="rId6"/>
    <p:sldId id="298" r:id="rId7"/>
    <p:sldId id="299" r:id="rId8"/>
    <p:sldId id="330" r:id="rId9"/>
    <p:sldId id="331" r:id="rId10"/>
    <p:sldId id="292" r:id="rId1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66FFFF"/>
    <a:srgbClr val="FF9900"/>
    <a:srgbClr val="FF9933"/>
    <a:srgbClr val="FF99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77" autoAdjust="0"/>
    <p:restoredTop sz="94747" autoAdjust="0"/>
  </p:normalViewPr>
  <p:slideViewPr>
    <p:cSldViewPr>
      <p:cViewPr varScale="1">
        <p:scale>
          <a:sx n="72" d="100"/>
          <a:sy n="72" d="100"/>
        </p:scale>
        <p:origin x="1474" y="28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noProof="0"/>
              <a:t>Klepnutím lze upravit styly předlohy textu.</a:t>
            </a:r>
          </a:p>
          <a:p>
            <a:pPr lvl="1"/>
            <a:r>
              <a:rPr lang="cs-CZ" altLang="cs-CZ" noProof="0"/>
              <a:t>Druhá úroveň</a:t>
            </a:r>
          </a:p>
          <a:p>
            <a:pPr lvl="2"/>
            <a:r>
              <a:rPr lang="cs-CZ" altLang="cs-CZ" noProof="0"/>
              <a:t>Třetí úroveň</a:t>
            </a:r>
          </a:p>
          <a:p>
            <a:pPr lvl="3"/>
            <a:r>
              <a:rPr lang="cs-CZ" altLang="cs-CZ" noProof="0"/>
              <a:t>Čtvrtá úroveň</a:t>
            </a:r>
          </a:p>
          <a:p>
            <a:pPr lvl="4"/>
            <a:r>
              <a:rPr lang="cs-CZ" altLang="cs-CZ" noProof="0"/>
              <a:t>Pátá úroveň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8F3CB30-18DC-4E19-958C-168A7B34A4D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39281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F620C5-6F99-42A9-ADC3-FB043E8A744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5668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59848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6723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51871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0441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525604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8F96A-C3A7-4966-AEA2-EB99EDCD55CA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54295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38B2FB-7FC0-4D7E-A26D-86C84ACD58B4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98161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9637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1D096-9A8D-4679-AEDE-81DA76B0191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03220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2A694-BB7B-45E7-9DF5-AD379E8205A6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15636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198B50-45AA-4273-A881-1B84A77635CF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04037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EC1EE-A031-421D-B7A1-91DAC56F174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97476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B21B5F-28F6-4AE6-B5BB-CB35DC716D5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29019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AC710-DC6F-4463-91FC-2C80019E9683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74767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2C16DB-5767-430A-9FBC-7F8C7028040E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31095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432D2F1F-9A8D-4F78-89E0-2018026E4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51925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344" y="42446"/>
            <a:ext cx="11881320" cy="2207327"/>
          </a:xfrm>
        </p:spPr>
        <p:txBody>
          <a:bodyPr anchor="t"/>
          <a:lstStyle/>
          <a:p>
            <a:pPr algn="ctr" eaLnBrk="1" hangingPunct="1"/>
            <a:r>
              <a:rPr lang="cs-CZ" altLang="cs-CZ" sz="28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VYHODNOCENÍ VLIVŮ ÚP HL. M. PRAHY (METROPOLITNÍ PLÁN)</a:t>
            </a:r>
            <a:br>
              <a:rPr lang="cs-CZ" altLang="cs-CZ" sz="28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8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UDRŽITELNÝ ROZVOJ ÚZEMÍ</a:t>
            </a:r>
            <a:b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opakovanému veřejnému projednání</a:t>
            </a:r>
            <a:br>
              <a:rPr lang="cs-CZ" altLang="cs-CZ" sz="24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altLang="cs-CZ" sz="24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ÚVODNÍ PŘEHLED</a:t>
            </a:r>
            <a:endParaRPr lang="cs-CZ" altLang="cs-CZ" sz="2000" i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3429000"/>
            <a:ext cx="4032250" cy="1944688"/>
          </a:xfrm>
        </p:spPr>
        <p:txBody>
          <a:bodyPr/>
          <a:lstStyle/>
          <a:p>
            <a:pPr marL="0" indent="0" algn="ctr" eaLnBrk="1" hangingPunct="1">
              <a:buNone/>
            </a:pPr>
            <a:endParaRPr lang="cs-CZ" altLang="cs-CZ" sz="2000" dirty="0"/>
          </a:p>
          <a:p>
            <a:pPr algn="ctr" eaLnBrk="1" hangingPunct="1">
              <a:buFontTx/>
              <a:buNone/>
            </a:pPr>
            <a:endParaRPr lang="cs-CZ" altLang="cs-CZ" sz="20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8616280" y="6477000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/>
              <a:t>Praha 19.11.  a  26.11. 2025</a:t>
            </a:r>
          </a:p>
        </p:txBody>
      </p:sp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40F86E0A-26A9-F8AA-DF5A-D867DC7A82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382576"/>
              </p:ext>
            </p:extLst>
          </p:nvPr>
        </p:nvGraphicFramePr>
        <p:xfrm>
          <a:off x="263352" y="3466990"/>
          <a:ext cx="11809312" cy="2682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04960">
                  <a:extLst>
                    <a:ext uri="{9D8B030D-6E8A-4147-A177-3AD203B41FA5}">
                      <a16:colId xmlns:a16="http://schemas.microsoft.com/office/drawing/2014/main" val="3245434580"/>
                    </a:ext>
                  </a:extLst>
                </a:gridCol>
                <a:gridCol w="4024771">
                  <a:extLst>
                    <a:ext uri="{9D8B030D-6E8A-4147-A177-3AD203B41FA5}">
                      <a16:colId xmlns:a16="http://schemas.microsoft.com/office/drawing/2014/main" val="2830756933"/>
                    </a:ext>
                  </a:extLst>
                </a:gridCol>
                <a:gridCol w="4079581">
                  <a:extLst>
                    <a:ext uri="{9D8B030D-6E8A-4147-A177-3AD203B41FA5}">
                      <a16:colId xmlns:a16="http://schemas.microsoft.com/office/drawing/2014/main" val="3496257695"/>
                    </a:ext>
                  </a:extLst>
                </a:gridCol>
              </a:tblGrid>
              <a:tr h="2451631">
                <a:tc>
                  <a:txBody>
                    <a:bodyPr/>
                    <a:lstStyle/>
                    <a:p>
                      <a:endParaRPr lang="cs-CZ" dirty="0"/>
                    </a:p>
                    <a:p>
                      <a:endParaRPr lang="cs-CZ" dirty="0"/>
                    </a:p>
                    <a:p>
                      <a:endParaRPr lang="cs-CZ" dirty="0"/>
                    </a:p>
                    <a:p>
                      <a:pPr algn="ctr">
                        <a:spcBef>
                          <a:spcPts val="1200"/>
                        </a:spcBef>
                      </a:pPr>
                      <a:endParaRPr lang="cs-CZ" sz="1600" dirty="0"/>
                    </a:p>
                    <a:p>
                      <a:pPr algn="ctr">
                        <a:spcBef>
                          <a:spcPts val="1200"/>
                        </a:spcBef>
                      </a:pPr>
                      <a:r>
                        <a:rPr lang="cs-CZ" sz="1600" dirty="0"/>
                        <a:t>Atelier T-plan, s.r.o.</a:t>
                      </a:r>
                    </a:p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cs-CZ" sz="1600" dirty="0"/>
                        <a:t>Lublaňská 1730/21, </a:t>
                      </a:r>
                      <a:br>
                        <a:rPr lang="cs-CZ" sz="1600" dirty="0"/>
                      </a:br>
                      <a:r>
                        <a:rPr lang="cs-CZ" sz="1600" dirty="0"/>
                        <a:t>120 00 Praha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600" dirty="0"/>
                    </a:p>
                    <a:p>
                      <a:pPr algn="ctr"/>
                      <a:endParaRPr lang="cs-CZ" sz="1600" dirty="0"/>
                    </a:p>
                    <a:p>
                      <a:pPr algn="ctr"/>
                      <a:endParaRPr lang="cs-CZ" sz="1600" dirty="0"/>
                    </a:p>
                    <a:p>
                      <a:pPr algn="ctr"/>
                      <a:endParaRPr lang="cs-CZ" sz="1600" dirty="0"/>
                    </a:p>
                    <a:p>
                      <a:pPr algn="ctr"/>
                      <a:endParaRPr lang="cs-CZ" sz="1600" dirty="0"/>
                    </a:p>
                    <a:p>
                      <a:pPr algn="ctr">
                        <a:spcBef>
                          <a:spcPts val="1200"/>
                        </a:spcBef>
                      </a:pPr>
                      <a:r>
                        <a:rPr lang="cs-CZ" sz="1600" dirty="0"/>
                        <a:t>EKOLA group, spol. s.r.o.</a:t>
                      </a:r>
                      <a:br>
                        <a:rPr lang="cs-CZ" sz="1600" dirty="0"/>
                      </a:br>
                      <a:r>
                        <a:rPr lang="cs-CZ" sz="1600" dirty="0"/>
                        <a:t>Mistrovská 558/4, </a:t>
                      </a:r>
                      <a:br>
                        <a:rPr lang="cs-CZ" sz="1600" dirty="0"/>
                      </a:br>
                      <a:r>
                        <a:rPr lang="cs-CZ" sz="1600" dirty="0"/>
                        <a:t>108 00 Praha 10 - Malešice</a:t>
                      </a:r>
                    </a:p>
                    <a:p>
                      <a:pPr algn="ctr"/>
                      <a:endParaRPr lang="cs-CZ" sz="1600" dirty="0"/>
                    </a:p>
                    <a:p>
                      <a:pPr algn="ctr"/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  <a:p>
                      <a:endParaRPr lang="cs-CZ" dirty="0"/>
                    </a:p>
                    <a:p>
                      <a:endParaRPr lang="cs-CZ" dirty="0"/>
                    </a:p>
                    <a:p>
                      <a:pPr algn="ctr">
                        <a:spcBef>
                          <a:spcPts val="1200"/>
                        </a:spcBef>
                      </a:pPr>
                      <a:endParaRPr lang="cs-CZ" sz="1600" dirty="0"/>
                    </a:p>
                    <a:p>
                      <a:pPr algn="ctr">
                        <a:spcBef>
                          <a:spcPts val="1200"/>
                        </a:spcBef>
                      </a:pPr>
                      <a:r>
                        <a:rPr lang="cs-CZ" sz="1600" dirty="0"/>
                        <a:t>ATEM – Ateliér ekologických modelů, s.r.o.</a:t>
                      </a:r>
                    </a:p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cs-CZ" sz="1600" dirty="0"/>
                        <a:t>Roztylská 1860/1, </a:t>
                      </a:r>
                      <a:br>
                        <a:rPr lang="cs-CZ" sz="1600" dirty="0"/>
                      </a:br>
                      <a:r>
                        <a:rPr lang="cs-CZ" sz="1600" dirty="0"/>
                        <a:t>148 00 Praha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231618"/>
                  </a:ext>
                </a:extLst>
              </a:tr>
            </a:tbl>
          </a:graphicData>
        </a:graphic>
      </p:graphicFrame>
      <p:pic>
        <p:nvPicPr>
          <p:cNvPr id="5" name="Picture 10" descr="logo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7448" y="3620439"/>
            <a:ext cx="1990153" cy="112690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526D7EA1-5F3E-8CC1-E34A-D66110D3EEAF}"/>
              </a:ext>
            </a:extLst>
          </p:cNvPr>
          <p:cNvSpPr txBox="1"/>
          <p:nvPr/>
        </p:nvSpPr>
        <p:spPr>
          <a:xfrm rot="10800000" flipV="1">
            <a:off x="191342" y="2876120"/>
            <a:ext cx="1130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latin typeface="+mj-lt"/>
              </a:rPr>
              <a:t>Sdružení firem </a:t>
            </a:r>
            <a:r>
              <a:rPr lang="cs-CZ" sz="2400" b="1" dirty="0" err="1">
                <a:latin typeface="+mj-lt"/>
              </a:rPr>
              <a:t>ATEA</a:t>
            </a:r>
            <a:r>
              <a:rPr lang="cs-CZ" sz="2400" b="1" dirty="0">
                <a:latin typeface="+mj-lt"/>
              </a:rPr>
              <a:t> – Společnost pro Metropolitní plán</a:t>
            </a: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BB6F4BDE-7CD3-E299-D84D-2DBFF26C72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8969" y="3665556"/>
            <a:ext cx="2304256" cy="1126903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32EFA1E6-913F-3012-EC7F-3AC5CBF0DB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607" y="3616852"/>
            <a:ext cx="2147900" cy="10739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1344" y="381000"/>
            <a:ext cx="11737304" cy="1823864"/>
          </a:xfrm>
          <a:extLst>
            <a:ext uri="{91240B29-F687-4F45-9708-019B960494DF}">
              <a14:hiddenLine xmlns:a14="http://schemas.microsoft.com/office/drawing/2010/main" w="25400">
                <a:solidFill>
                  <a:schemeClr val="tx2"/>
                </a:solidFill>
                <a:miter lim="800000"/>
                <a:headEnd/>
                <a:tailEnd/>
              </a14:hiddenLine>
            </a:ext>
          </a:extLst>
        </p:spPr>
        <p:txBody>
          <a:bodyPr anchor="t">
            <a:normAutofit/>
          </a:bodyPr>
          <a:lstStyle/>
          <a:p>
            <a:pPr algn="ctr" eaLnBrk="1" hangingPunct="1"/>
            <a:r>
              <a:rPr lang="cs-CZ" altLang="cs-CZ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  <a:br>
              <a:rPr lang="cs-CZ" altLang="cs-CZ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(zatím)</a:t>
            </a:r>
            <a:br>
              <a:rPr lang="cs-CZ" alt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40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</a:p>
        </p:txBody>
      </p:sp>
      <p:pic>
        <p:nvPicPr>
          <p:cNvPr id="26627" name="Picture 3" descr="X:\ATP-Logo\logo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896" y="3429000"/>
            <a:ext cx="2362200" cy="133807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1344" y="188640"/>
            <a:ext cx="11809312" cy="1728192"/>
          </a:xfrm>
        </p:spPr>
        <p:txBody>
          <a:bodyPr anchor="t">
            <a:normAutofit/>
          </a:bodyPr>
          <a:lstStyle/>
          <a:p>
            <a:pPr algn="ctr">
              <a:lnSpc>
                <a:spcPct val="120000"/>
              </a:lnSpc>
              <a:spcBef>
                <a:spcPts val="1800"/>
              </a:spcBef>
              <a:spcAft>
                <a:spcPts val="2400"/>
              </a:spcAft>
            </a:pPr>
            <a:r>
              <a:rPr 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Obsah VVÚRÚ</a:t>
            </a:r>
            <a:br>
              <a:rPr 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i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 323 odst. 9 zák. č. </a:t>
            </a:r>
            <a:r>
              <a:rPr lang="cs-CZ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283/</a:t>
            </a:r>
            <a:r>
              <a:rPr lang="cs-CZ" sz="2000" i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Sb., ve znění p. p.</a:t>
            </a:r>
            <a:br>
              <a:rPr lang="cs-CZ" sz="20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400" i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</a:t>
            </a:r>
            <a:br>
              <a:rPr lang="cs-CZ" sz="20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(příloha č. 5 vyhl. č. 500/2006 Sb., ve znění p</a:t>
            </a:r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latném k 30. 6. 2024</a:t>
            </a:r>
            <a:r>
              <a:rPr lang="cs-CZ" sz="20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1344" y="2780928"/>
            <a:ext cx="11809312" cy="3960440"/>
          </a:xfrm>
        </p:spPr>
        <p:txBody>
          <a:bodyPr anchor="t"/>
          <a:lstStyle/>
          <a:p>
            <a:pPr marL="457200" indent="-457200">
              <a:buClr>
                <a:srgbClr val="0070C0"/>
              </a:buClr>
              <a:buSzPct val="100000"/>
              <a:buFont typeface="+mj-lt"/>
              <a:buAutoNum type="alphaUcPeriod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Vyhodnocení vlivů na životní prostředí dle přílohy SZ („SEA“)</a:t>
            </a:r>
          </a:p>
          <a:p>
            <a:pPr marL="457200" indent="-457200">
              <a:buClr>
                <a:srgbClr val="0070C0"/>
              </a:buClr>
              <a:buSzPct val="100000"/>
              <a:buFont typeface="+mj-lt"/>
              <a:buAutoNum type="alphaUcPeriod"/>
            </a:pPr>
            <a:r>
              <a:rPr lang="cs-CZ" sz="2000" strike="sngStrike" dirty="0">
                <a:latin typeface="Arial" panose="020B0604020202020204" pitchFamily="34" charset="0"/>
                <a:cs typeface="Arial" panose="020B0604020202020204" pitchFamily="34" charset="0"/>
              </a:rPr>
              <a:t>Vyhodnocení vlivů  na EVL a PO (Natura 2000) </a:t>
            </a:r>
          </a:p>
          <a:p>
            <a:pPr marL="0" indent="0" algn="just">
              <a:buClr>
                <a:srgbClr val="0070C0"/>
              </a:buClr>
              <a:buSzPct val="100000"/>
              <a:buNone/>
            </a:pPr>
            <a:r>
              <a:rPr lang="cs-CZ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v rámci VVURÚ návrhu MPP pro OVP nezpracováno (stanovisko OCP MHMP)</a:t>
            </a:r>
            <a:r>
              <a:rPr lang="cs-CZ" sz="2000" i="1" strike="sngStrike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2000" i="1" strike="sngStrik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Clr>
                <a:srgbClr val="0070C0"/>
              </a:buClr>
              <a:buSzPct val="100000"/>
              <a:buFont typeface="+mj-lt"/>
              <a:buAutoNum type="alphaUcPeriod" startAt="3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Vyhodnocení vlivů na skutečnosti zjištěné v ÚAP HMP</a:t>
            </a:r>
          </a:p>
          <a:p>
            <a:pPr marL="457200" indent="-457200">
              <a:buClr>
                <a:srgbClr val="0070C0"/>
              </a:buClr>
              <a:buSzPct val="100000"/>
              <a:buFont typeface="+mj-lt"/>
              <a:buAutoNum type="alphaUcPeriod" startAt="3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Případné vyhodnocení vlivů na jiné skutečnosti, nepodchycené v ÚAP</a:t>
            </a:r>
          </a:p>
          <a:p>
            <a:pPr marL="457200" indent="-457200">
              <a:buClr>
                <a:srgbClr val="0070C0"/>
              </a:buClr>
              <a:buSzPct val="100000"/>
              <a:buFont typeface="+mj-lt"/>
              <a:buAutoNum type="alphaUcPeriod" startAt="3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Vyhodnocení přínosu k naplnění priorit udržitelného rozvoje dle ZÚR HMP</a:t>
            </a:r>
          </a:p>
          <a:p>
            <a:pPr marL="457200" indent="-457200">
              <a:buClr>
                <a:srgbClr val="0070C0"/>
              </a:buClr>
              <a:buSzPct val="100000"/>
              <a:buFont typeface="+mj-lt"/>
              <a:buAutoNum type="alphaUcPeriod" startAt="3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VVURÚ - shrnutí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203179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16632"/>
            <a:ext cx="11856640" cy="1080120"/>
          </a:xfrm>
        </p:spPr>
        <p:txBody>
          <a:bodyPr anchor="t"/>
          <a:lstStyle/>
          <a:p>
            <a:pPr algn="ctr">
              <a:lnSpc>
                <a:spcPct val="120000"/>
              </a:lnSpc>
            </a:pP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bsah a struktura dokumentace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VVURÚ</a:t>
            </a:r>
            <a:b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200" i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Textová část</a:t>
            </a:r>
            <a:endParaRPr lang="cs-CZ" sz="2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9336" y="1988840"/>
            <a:ext cx="11953328" cy="4183360"/>
          </a:xfrm>
        </p:spPr>
        <p:txBody>
          <a:bodyPr anchor="t"/>
          <a:lstStyle/>
          <a:p>
            <a:pPr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Vyhodnocení vlivů na životní prostředí dle přílohy stavebního zákona (zák. č. 183/2006 Sb., ve znění platném k 30. 6. 2024)</a:t>
            </a:r>
          </a:p>
          <a:p>
            <a:pPr lvl="1">
              <a:buClr>
                <a:srgbClr val="0000FF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Část I		Úvod – kap. 5 </a:t>
            </a:r>
          </a:p>
          <a:p>
            <a:pPr lvl="1">
              <a:buClr>
                <a:srgbClr val="0000FF"/>
              </a:buClr>
              <a:buSzPct val="100000"/>
              <a:buFont typeface="Wingdings 2" panose="05020102010507070707" pitchFamily="18" charset="2"/>
              <a:buChar char="P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Část II	kap. 6 – kap. 13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Vyhodnocení vlivů dle bodů C. – F. přílohy č. 5 k vyhl. 500/2006 Sb. (ve znění platném k 30. 6. 2024)</a:t>
            </a:r>
          </a:p>
        </p:txBody>
      </p:sp>
    </p:spTree>
    <p:extLst>
      <p:ext uri="{BB962C8B-B14F-4D97-AF65-F5344CB8AC3E}">
        <p14:creationId xmlns:p14="http://schemas.microsoft.com/office/powerpoint/2010/main" val="566058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3352" y="0"/>
            <a:ext cx="11449272" cy="1052736"/>
          </a:xfrm>
        </p:spPr>
        <p:txBody>
          <a:bodyPr anchor="t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Obsah a struktura dokumentace VVURÚ</a:t>
            </a:r>
            <a:b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200" i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Textové a tabulkové přílohy (1)</a:t>
            </a:r>
            <a:endParaRPr lang="cs-CZ" sz="2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6865054"/>
              </p:ext>
            </p:extLst>
          </p:nvPr>
        </p:nvGraphicFramePr>
        <p:xfrm>
          <a:off x="263352" y="1556792"/>
          <a:ext cx="11737306" cy="5005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087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8848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88290" algn="l"/>
                          <a:tab pos="540385" algn="l"/>
                          <a:tab pos="575945" algn="l"/>
                          <a:tab pos="449580" algn="l"/>
                        </a:tabLst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Výtah z návrhu Územního plánu hl. města Prahy (Metropolitní plán)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7153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2a.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800" b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Hodnocení vlivů na klimatický systém a místní klimatické poměry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201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2b.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Rozptylová studie (včetně grafických příloh)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6697840"/>
                  </a:ext>
                </a:extLst>
              </a:tr>
              <a:tr h="524374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Akustické posouzení (včetně grafických příloh)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515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Studie zdravotních rizik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8848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Vyhodnocení požadavků příslušného orgánu na dokumentaci SEA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5206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Přehled zastavitelných lokalit – základní charakteristiky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0335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Signální informace o zjištěných vlivech vymezených lokalit, ploch a koridorů dopravní a technické infrastruktury </a:t>
                      </a:r>
                      <a:r>
                        <a:rPr lang="cs-CZ" sz="1800" b="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(CD)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84773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Oblasti s možným výskytem kumulativních a synergických vlivů (charakteristika dle lokalit)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9532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3352" y="0"/>
            <a:ext cx="11449272" cy="836712"/>
          </a:xfrm>
        </p:spPr>
        <p:txBody>
          <a:bodyPr anchor="t">
            <a:normAutofit/>
          </a:bodyPr>
          <a:lstStyle/>
          <a:p>
            <a:pPr algn="ctr"/>
            <a: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OBSAH A STRUKTURA DOKUMENTACE VVURÚ</a:t>
            </a:r>
            <a:b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i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Textové a tabulkové přílohy (2)</a:t>
            </a:r>
            <a:endParaRPr lang="cs-CZ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7411052"/>
              </p:ext>
            </p:extLst>
          </p:nvPr>
        </p:nvGraphicFramePr>
        <p:xfrm>
          <a:off x="191344" y="980728"/>
          <a:ext cx="11881320" cy="5806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61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28801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Přehled zjištěných vlivů na složky ŽP dle oblastí možného výskytu kumulativních a synergických vlivů</a:t>
                      </a:r>
                    </a:p>
                    <a:p>
                      <a:pPr marL="285750" indent="-285750" algn="just"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ct val="90000"/>
                        <a:buFont typeface="Wingdings" panose="05000000000000000000" pitchFamily="2" charset="2"/>
                        <a:buChar char="n"/>
                      </a:pPr>
                      <a:r>
                        <a:rPr lang="cs-CZ" sz="1600" b="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A. Oblasti prostorové koncentrace záměrů (A/01 – A/51)</a:t>
                      </a:r>
                    </a:p>
                    <a:p>
                      <a:pPr marL="285750" indent="-285750" algn="just"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ct val="90000"/>
                        <a:buFont typeface="Wingdings" panose="05000000000000000000" pitchFamily="2" charset="2"/>
                        <a:buChar char="n"/>
                      </a:pPr>
                      <a:r>
                        <a:rPr lang="cs-CZ" sz="1600" b="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B. Oblasti vysoké koncentrace environmentálních hodnot (B/01 – B38)</a:t>
                      </a:r>
                    </a:p>
                    <a:p>
                      <a:pPr marL="285750" indent="-285750" algn="just"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ct val="90000"/>
                        <a:buFont typeface="Wingdings" panose="05000000000000000000" pitchFamily="2" charset="2"/>
                        <a:buChar char="n"/>
                      </a:pPr>
                      <a:r>
                        <a:rPr lang="cs-CZ" sz="1600" b="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C. Oblasti vysoké koncentrace krajinných a kulturně historických hodnot (C/01 – C/25)</a:t>
                      </a:r>
                    </a:p>
                    <a:p>
                      <a:pPr marL="285750" indent="-285750" algn="just"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ct val="90000"/>
                        <a:buFont typeface="Wingdings" panose="05000000000000000000" pitchFamily="2" charset="2"/>
                        <a:buChar char="n"/>
                      </a:pPr>
                      <a:r>
                        <a:rPr lang="cs-CZ" sz="1600" b="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D. Oblasti dosavadní vysoké intenzity využívání území (D/01 – D/12)</a:t>
                      </a:r>
                    </a:p>
                    <a:p>
                      <a:pPr marL="285750" indent="-285750" algn="just"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ct val="90000"/>
                        <a:buFont typeface="Wingdings" panose="05000000000000000000" pitchFamily="2" charset="2"/>
                        <a:buChar char="n"/>
                      </a:pPr>
                      <a:r>
                        <a:rPr lang="cs-CZ" sz="1600" b="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E. Oblasti nadlimitní zátěže obyvatelstva imisemi a hlukem (E/01 – E/64)</a:t>
                      </a:r>
                      <a:endParaRPr lang="cs-CZ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0574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10a.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Signální identifikace vzniku kumulativních a synergických vlivů z důvodu prostorových interakcí (nezastavitelné přírodní plochy)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0574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10b.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Signální identifikace vzniku kumulativních a synergických vlivů z důvodu prostorových interakcí (nezastavitelné rekreační plochy)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057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cs-CZ" sz="1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11.1a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cs-CZ" sz="1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Opatření k minimalizaci významných vlivů dle přílohy č. 7 a jejich průmět do kap. 8 (složkové vlivy - lokality a plochy)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057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cs-CZ" sz="1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11.1b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cs-CZ" sz="1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Opatření k minimalizaci významných vlivů dle přílohy č. 7 a jejich průmět do kap. 8 (kumulativní a synergické vlivy - lokality a plochy)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057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cs-CZ" sz="1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11.2a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cs-CZ" sz="1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Opatření k minimalizaci významných vlivů dle přílohy č. 7 a jejich průmět do kap. 8 (složkové vlivy - dopravní a technická infrastruktura)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2897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cs-CZ" sz="1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11.2b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cs-CZ" sz="1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Opatření k minimalizaci významných vlivů dle přílohy č. 7 a jejich průmět do kap. 8 (kumulativní a synergické vlivy - dopravní a technická infrastruktura)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3730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7368" y="22310"/>
            <a:ext cx="11377264" cy="908720"/>
          </a:xfrm>
        </p:spPr>
        <p:txBody>
          <a:bodyPr anchor="t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cs-CZ" altLang="cs-CZ" sz="27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OBSAH A STRUKTURA DOKUMENTACE VVURÚ</a:t>
            </a:r>
            <a:b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i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Výkresová část</a:t>
            </a:r>
            <a:endParaRPr lang="cs-CZ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2275013"/>
              </p:ext>
            </p:extLst>
          </p:nvPr>
        </p:nvGraphicFramePr>
        <p:xfrm>
          <a:off x="407368" y="1243457"/>
          <a:ext cx="11377264" cy="5137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93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279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5184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A.I.1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Vlivy na obyvatelstvo (1:25 000)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1303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A.1.2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Vlivy na kulturní, historické, architektonické a urbanistické hodnoty (1:25 000) 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5490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A.II</a:t>
                      </a:r>
                      <a:endParaRPr lang="cs-CZ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Vlivy na vodu (1:25 000)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1303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A.III.1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Vlivy na flóru, faunu a biodiverzitu - zvláštní ochrana přírody (1:25 000)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1303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A.III.2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Vlivy na flóru, faunu a biodiverzitu - obecná ochrana přírody (1:25 000)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5184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A.III.3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Vlivy na krajinu (1:25 000)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928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A.IV</a:t>
                      </a:r>
                      <a:endParaRPr lang="cs-CZ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Vlivy na půdu - ZPF a PUPFL (1:25 000)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3994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A.V</a:t>
                      </a:r>
                      <a:endParaRPr lang="cs-CZ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Vlivy na horninové prostředí (1:25 000)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5184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A.VI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Kumulativní a synergické vlivy (1:25 000)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8171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3352" y="0"/>
            <a:ext cx="11377264" cy="836712"/>
          </a:xfrm>
        </p:spPr>
        <p:txBody>
          <a:bodyPr anchor="t">
            <a:normAutofit/>
          </a:bodyPr>
          <a:lstStyle/>
          <a:p>
            <a:pPr algn="ctr"/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bsah a struktura dokumentace </a:t>
            </a:r>
            <a:r>
              <a:rPr lang="cs-CZ" altLang="cs-CZ" sz="2400" b="1" i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vvurú</a:t>
            </a:r>
            <a:br>
              <a:rPr lang="cs-CZ" altLang="cs-CZ" sz="24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i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Grafická schémata</a:t>
            </a:r>
            <a:endParaRPr lang="cs-CZ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7057035"/>
              </p:ext>
            </p:extLst>
          </p:nvPr>
        </p:nvGraphicFramePr>
        <p:xfrm>
          <a:off x="623392" y="980729"/>
          <a:ext cx="11377264" cy="5301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569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319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A.1 – A.7</a:t>
                      </a:r>
                    </a:p>
                    <a:p>
                      <a:pPr algn="ctr"/>
                      <a:r>
                        <a:rPr lang="cs-CZ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 průmětem</a:t>
                      </a:r>
                    </a:p>
                    <a:p>
                      <a:pPr marL="285750" indent="-285750" algn="l">
                        <a:buClr>
                          <a:srgbClr val="0000FF"/>
                        </a:buClr>
                        <a:buSzPct val="90000"/>
                        <a:buFont typeface="Wingdings" panose="05000000000000000000" pitchFamily="2" charset="2"/>
                        <a:buChar char="n"/>
                      </a:pPr>
                      <a:r>
                        <a:rPr lang="cs-CZ" sz="1600" b="0" i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 + R ploch</a:t>
                      </a:r>
                    </a:p>
                    <a:p>
                      <a:pPr marL="285750" indent="-285750" algn="l">
                        <a:buClr>
                          <a:srgbClr val="0000FF"/>
                        </a:buClr>
                        <a:buSzPct val="90000"/>
                        <a:buFont typeface="Wingdings" panose="05000000000000000000" pitchFamily="2" charset="2"/>
                        <a:buChar char="n"/>
                      </a:pPr>
                      <a:r>
                        <a:rPr lang="cs-CZ" sz="1600" b="0" i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významných záměrů DI + TI</a:t>
                      </a:r>
                    </a:p>
                    <a:p>
                      <a:pPr marL="285750" indent="-285750" algn="l">
                        <a:buClr>
                          <a:srgbClr val="0000FF"/>
                        </a:buClr>
                        <a:buSzPct val="90000"/>
                        <a:buFont typeface="Wingdings" panose="05000000000000000000" pitchFamily="2" charset="2"/>
                        <a:buChar char="n"/>
                      </a:pPr>
                      <a:r>
                        <a:rPr lang="cs-CZ" sz="1600" b="0" i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zastavitelného území dle MPP a PÚP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88290" algn="l"/>
                          <a:tab pos="540385" algn="l"/>
                          <a:tab pos="575945" algn="l"/>
                          <a:tab pos="449580" algn="l"/>
                        </a:tabLst>
                      </a:pPr>
                      <a:r>
                        <a:rPr lang="cs-CZ" sz="1800" b="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Analytická</a:t>
                      </a:r>
                      <a:r>
                        <a:rPr lang="cs-CZ" sz="1800" b="0" baseline="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284400" indent="-285750" algn="l"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ct val="90000"/>
                        <a:buFont typeface="Wingdings" panose="05000000000000000000" pitchFamily="2" charset="2"/>
                        <a:buChar char="n"/>
                        <a:tabLst>
                          <a:tab pos="288290" algn="l"/>
                          <a:tab pos="540385" algn="l"/>
                          <a:tab pos="575945" algn="l"/>
                          <a:tab pos="449580" algn="l"/>
                        </a:tabLst>
                      </a:pPr>
                      <a:r>
                        <a:rPr lang="cs-CZ" sz="18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Zranitelnost vůči teplotním extrémům</a:t>
                      </a:r>
                    </a:p>
                    <a:p>
                      <a:pPr marL="284400" indent="-285750" algn="l"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ct val="90000"/>
                        <a:buFont typeface="Wingdings" panose="05000000000000000000" pitchFamily="2" charset="2"/>
                        <a:buChar char="n"/>
                        <a:tabLst>
                          <a:tab pos="288290" algn="l"/>
                          <a:tab pos="540385" algn="l"/>
                          <a:tab pos="575945" algn="l"/>
                          <a:tab pos="449580" algn="l"/>
                        </a:tabLst>
                      </a:pPr>
                      <a:r>
                        <a:rPr lang="cs-CZ" sz="18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Vodohospodářský význam území + záplavová území </a:t>
                      </a:r>
                    </a:p>
                    <a:p>
                      <a:pPr marL="284400" indent="-285750" algn="l"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ct val="90000"/>
                        <a:buFont typeface="Wingdings" panose="05000000000000000000" pitchFamily="2" charset="2"/>
                        <a:buChar char="n"/>
                        <a:tabLst>
                          <a:tab pos="288290" algn="l"/>
                          <a:tab pos="540385" algn="l"/>
                          <a:tab pos="575945" algn="l"/>
                          <a:tab pos="449580" algn="l"/>
                        </a:tabLst>
                      </a:pPr>
                      <a:r>
                        <a:rPr lang="cs-CZ" sz="18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Přírodní potenciál + zastoupení krajinných hodnot </a:t>
                      </a:r>
                    </a:p>
                    <a:p>
                      <a:pPr marL="284400" indent="-285750" algn="l"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ct val="90000"/>
                        <a:buFont typeface="Wingdings" panose="05000000000000000000" pitchFamily="2" charset="2"/>
                        <a:buChar char="n"/>
                        <a:tabLst>
                          <a:tab pos="288290" algn="l"/>
                          <a:tab pos="540385" algn="l"/>
                          <a:tab pos="575945" algn="l"/>
                          <a:tab pos="449580" algn="l"/>
                        </a:tabLst>
                      </a:pPr>
                      <a:r>
                        <a:rPr lang="cs-CZ" sz="18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Výskyt nejkvalitnějšího ZPF (I. + II. TO), </a:t>
                      </a:r>
                    </a:p>
                    <a:p>
                      <a:pPr marL="284400" indent="-285750" algn="l"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ct val="90000"/>
                        <a:buFont typeface="Wingdings" panose="05000000000000000000" pitchFamily="2" charset="2"/>
                        <a:buChar char="n"/>
                        <a:tabLst>
                          <a:tab pos="288290" algn="l"/>
                          <a:tab pos="540385" algn="l"/>
                          <a:tab pos="575945" algn="l"/>
                          <a:tab pos="449580" algn="l"/>
                        </a:tabLst>
                      </a:pPr>
                      <a:r>
                        <a:rPr lang="cs-CZ" sz="18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Lesnatost, </a:t>
                      </a:r>
                    </a:p>
                    <a:p>
                      <a:pPr marL="284400" indent="-285750" algn="l"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ct val="90000"/>
                        <a:buFont typeface="Wingdings" panose="05000000000000000000" pitchFamily="2" charset="2"/>
                        <a:buChar char="n"/>
                        <a:tabLst>
                          <a:tab pos="288290" algn="l"/>
                          <a:tab pos="540385" algn="l"/>
                          <a:tab pos="575945" algn="l"/>
                          <a:tab pos="449580" algn="l"/>
                        </a:tabLst>
                      </a:pPr>
                      <a:r>
                        <a:rPr lang="cs-CZ" sz="18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Těžba surovin + geologická rizika</a:t>
                      </a:r>
                    </a:p>
                    <a:p>
                      <a:pPr marL="284400" indent="-285750" algn="l"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ct val="90000"/>
                        <a:buFont typeface="Wingdings" panose="05000000000000000000" pitchFamily="2" charset="2"/>
                        <a:buChar char="n"/>
                        <a:tabLst>
                          <a:tab pos="288290" algn="l"/>
                          <a:tab pos="540385" algn="l"/>
                          <a:tab pos="575945" algn="l"/>
                          <a:tab pos="449580" algn="l"/>
                        </a:tabLst>
                      </a:pPr>
                      <a:r>
                        <a:rPr lang="cs-CZ" sz="18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Změna výměry ZPF / lesnatosti / zastavěných a </a:t>
                      </a:r>
                      <a:r>
                        <a:rPr lang="cs-CZ" sz="18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ost</a:t>
                      </a:r>
                      <a:r>
                        <a:rPr lang="cs-CZ" sz="18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 ploch</a:t>
                      </a:r>
                    </a:p>
                    <a:p>
                      <a:pPr marL="284400" indent="-285750" algn="l"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ct val="90000"/>
                        <a:buFont typeface="Wingdings" panose="05000000000000000000" pitchFamily="2" charset="2"/>
                        <a:buChar char="n"/>
                        <a:tabLst>
                          <a:tab pos="288290" algn="l"/>
                          <a:tab pos="540385" algn="l"/>
                          <a:tab pos="575945" algn="l"/>
                          <a:tab pos="449580" algn="l"/>
                        </a:tabLst>
                      </a:pPr>
                      <a:r>
                        <a:rPr lang="cs-CZ" sz="18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Kulturní a historické hodnoty</a:t>
                      </a:r>
                    </a:p>
                  </a:txBody>
                  <a:tcPr marL="44450" marR="4445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1627"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A.8a</a:t>
                      </a:r>
                      <a:r>
                        <a:rPr lang="cs-CZ" sz="18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e</a:t>
                      </a:r>
                    </a:p>
                    <a:p>
                      <a:pPr algn="ctr"/>
                      <a:r>
                        <a:rPr lang="cs-CZ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 průmětem</a:t>
                      </a:r>
                    </a:p>
                    <a:p>
                      <a:pPr marL="285750" indent="-285750" algn="l">
                        <a:buClr>
                          <a:srgbClr val="0000FF"/>
                        </a:buClr>
                        <a:buSzPct val="90000"/>
                        <a:buFont typeface="Wingdings" panose="05000000000000000000" pitchFamily="2" charset="2"/>
                        <a:buChar char="n"/>
                      </a:pPr>
                      <a:r>
                        <a:rPr lang="cs-CZ" sz="1600" b="0" i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 + R ploch</a:t>
                      </a:r>
                    </a:p>
                    <a:p>
                      <a:pPr marL="285750" indent="-285750" algn="l">
                        <a:buClr>
                          <a:srgbClr val="0000FF"/>
                        </a:buClr>
                        <a:buSzPct val="90000"/>
                        <a:buFont typeface="Wingdings" panose="05000000000000000000" pitchFamily="2" charset="2"/>
                        <a:buChar char="n"/>
                      </a:pPr>
                      <a:r>
                        <a:rPr lang="cs-CZ" sz="1600" b="0" i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významných záměrů DI + TI</a:t>
                      </a:r>
                    </a:p>
                    <a:p>
                      <a:pPr algn="ctr"/>
                      <a:endParaRPr lang="cs-CZ" sz="18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cs-CZ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Clr>
                          <a:schemeClr val="accent1"/>
                        </a:buClr>
                        <a:buFontTx/>
                        <a:buNone/>
                      </a:pPr>
                      <a:r>
                        <a:rPr lang="cs-CZ" sz="1800" b="0" i="0" kern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Oblasti možného výskytu K+S vlivů </a:t>
                      </a:r>
                      <a:r>
                        <a:rPr lang="cs-CZ" sz="1800" b="0" i="0" kern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</a:t>
                      </a:r>
                      <a:r>
                        <a:rPr lang="cs-CZ" sz="1800" b="0" i="0" kern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cs-CZ" sz="1800" b="0" i="0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důvodu:</a:t>
                      </a:r>
                      <a:endParaRPr lang="cs-CZ" sz="1800" b="0" i="0" kern="1200" dirty="0">
                        <a:solidFill>
                          <a:srgbClr val="66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spcBef>
                          <a:spcPts val="300"/>
                        </a:spcBef>
                        <a:buClr>
                          <a:srgbClr val="0000FF"/>
                        </a:buClr>
                        <a:buFont typeface="Wingdings 2" panose="05020102010507070707" pitchFamily="18" charset="2"/>
                        <a:buChar char="P"/>
                      </a:pPr>
                      <a:r>
                        <a:rPr lang="cs-CZ" sz="1800" b="0" i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prostorová koncentrace navrhovaných aktivit (A)</a:t>
                      </a:r>
                    </a:p>
                    <a:p>
                      <a:pPr marL="342900" lvl="0" indent="-342900">
                        <a:spcBef>
                          <a:spcPts val="300"/>
                        </a:spcBef>
                        <a:buClr>
                          <a:srgbClr val="0000FF"/>
                        </a:buClr>
                        <a:buFont typeface="Wingdings 2" panose="05020102010507070707" pitchFamily="18" charset="2"/>
                        <a:buChar char="P"/>
                      </a:pPr>
                      <a:r>
                        <a:rPr lang="cs-CZ" sz="1800" b="0" i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vysoká koncentrace environmentálních hodnot</a:t>
                      </a:r>
                      <a:r>
                        <a:rPr lang="cs-CZ" sz="1800" b="0" i="0" kern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(B)</a:t>
                      </a:r>
                      <a:endParaRPr lang="cs-CZ" sz="1800" b="0" i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spcBef>
                          <a:spcPts val="300"/>
                        </a:spcBef>
                        <a:buClr>
                          <a:srgbClr val="0000FF"/>
                        </a:buClr>
                        <a:buFont typeface="Wingdings 2" panose="05020102010507070707" pitchFamily="18" charset="2"/>
                        <a:buChar char="P"/>
                      </a:pPr>
                      <a:r>
                        <a:rPr lang="cs-CZ" sz="1800" b="0" i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vysoká koncentrace krajinných a kulturně historických</a:t>
                      </a:r>
                      <a:r>
                        <a:rPr lang="cs-CZ" sz="1800" b="0" i="0" kern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hodnot (C)</a:t>
                      </a:r>
                    </a:p>
                    <a:p>
                      <a:pPr marL="342900" lvl="0" indent="-342900">
                        <a:spcBef>
                          <a:spcPts val="300"/>
                        </a:spcBef>
                        <a:buClr>
                          <a:srgbClr val="0000FF"/>
                        </a:buClr>
                        <a:buFont typeface="Wingdings 2" panose="05020102010507070707" pitchFamily="18" charset="2"/>
                        <a:buChar char="P"/>
                      </a:pPr>
                      <a:r>
                        <a:rPr lang="cs-CZ" sz="1800" b="0" i="0" kern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vysoká intenzity </a:t>
                      </a:r>
                      <a:r>
                        <a:rPr lang="cs-CZ" sz="1800" b="0" i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dosavadního využití území (D)</a:t>
                      </a:r>
                    </a:p>
                    <a:p>
                      <a:pPr marL="342900" lvl="0" indent="-342900">
                        <a:spcBef>
                          <a:spcPts val="300"/>
                        </a:spcBef>
                        <a:buClr>
                          <a:srgbClr val="0000FF"/>
                        </a:buClr>
                        <a:buFont typeface="Wingdings 2" panose="05020102010507070707" pitchFamily="18" charset="2"/>
                        <a:buChar char="P"/>
                      </a:pPr>
                      <a:r>
                        <a:rPr lang="cs-CZ" sz="1800" b="0" i="0" kern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nadlimitní zátěž obyvatelstva imisemi a hlukem (E)</a:t>
                      </a:r>
                      <a:endParaRPr lang="cs-CZ" sz="1800" b="0" i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ü"/>
                      </a:pPr>
                      <a:endParaRPr lang="cs-CZ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3934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3912" y="0"/>
            <a:ext cx="6888088" cy="836712"/>
          </a:xfrm>
        </p:spPr>
        <p:txBody>
          <a:bodyPr>
            <a:noAutofit/>
          </a:bodyPr>
          <a:lstStyle/>
          <a:p>
            <a:pPr marL="457200" indent="-457200" defTabSz="360000">
              <a:buFont typeface="+mj-lt"/>
              <a:buAutoNum type="alphaUcPeriod"/>
              <a:tabLst>
                <a:tab pos="360000" algn="l"/>
              </a:tabLst>
            </a:pPr>
            <a:r>
              <a:rPr 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Vyhodnocení vlivů na životní prostředí dle přílohy k stavebního zákona (SEA) 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5519936" y="1340768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Logické schéma vzájemných vazeb jednotlivých částí SEA (1)</a:t>
            </a:r>
          </a:p>
        </p:txBody>
      </p:sp>
      <p:sp>
        <p:nvSpPr>
          <p:cNvPr id="14" name="Šipka doleva 13"/>
          <p:cNvSpPr/>
          <p:nvPr/>
        </p:nvSpPr>
        <p:spPr>
          <a:xfrm>
            <a:off x="5519936" y="1124744"/>
            <a:ext cx="5832648" cy="144016"/>
          </a:xfrm>
          <a:prstGeom prst="lef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51" y="0"/>
            <a:ext cx="5186861" cy="6813376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095999" y="2870422"/>
            <a:ext cx="6010353" cy="1477328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marL="342000" indent="-342000" eaLnBrk="1" hangingPunct="1"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cs-CZ" altLang="cs-CZ" sz="1800" dirty="0"/>
              <a:t>Analytická			- kapitoly 1. až 5.</a:t>
            </a:r>
          </a:p>
          <a:p>
            <a:pPr marL="342000" indent="-342000" eaLnBrk="1" hangingPunct="1"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cs-CZ" altLang="cs-CZ" sz="1800" dirty="0"/>
              <a:t>Hodnotící			- kapitoly 6, 7 a 9</a:t>
            </a:r>
          </a:p>
          <a:p>
            <a:pPr marL="342000" indent="-342000" eaLnBrk="1" hangingPunct="1"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cs-CZ" altLang="cs-CZ" sz="1800" dirty="0"/>
              <a:t>Závěry a doporučení		- kapitoly 8, 10, 11</a:t>
            </a:r>
          </a:p>
          <a:p>
            <a:pPr marL="342000" indent="-342000" eaLnBrk="1" hangingPunct="1">
              <a:buClr>
                <a:srgbClr val="0070C0"/>
              </a:buClr>
              <a:buFont typeface="Wingdings" panose="05000000000000000000" pitchFamily="2" charset="2"/>
              <a:buChar char="n"/>
            </a:pPr>
            <a:endParaRPr lang="cs-CZ" altLang="cs-CZ" sz="1800" dirty="0"/>
          </a:p>
          <a:p>
            <a:pPr marL="342000" indent="-342000" eaLnBrk="1" hangingPunct="1">
              <a:buClr>
                <a:srgbClr val="0070C0"/>
              </a:buClr>
              <a:buFont typeface="Wingdings" panose="05000000000000000000" pitchFamily="2" charset="2"/>
              <a:buChar char="n"/>
            </a:pPr>
            <a:endParaRPr lang="cs-CZ" altLang="cs-CZ" sz="18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5663952" y="5229200"/>
            <a:ext cx="6408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dirty="0">
                <a:solidFill>
                  <a:srgbClr val="C00000"/>
                </a:solidFill>
              </a:rPr>
              <a:t>Metoda „ex ante“ </a:t>
            </a:r>
            <a:br>
              <a:rPr lang="cs-CZ" altLang="cs-CZ" dirty="0">
                <a:solidFill>
                  <a:srgbClr val="C00000"/>
                </a:solidFill>
              </a:rPr>
            </a:br>
            <a:r>
              <a:rPr lang="cs-CZ" altLang="cs-CZ" dirty="0">
                <a:solidFill>
                  <a:srgbClr val="C00000"/>
                </a:solidFill>
              </a:rPr>
              <a:t>(paralelně se zpracováním MPP vč. konzultací projektanta MPP a SEA týmu)</a:t>
            </a:r>
            <a:endParaRPr lang="cs-CZ" dirty="0">
              <a:solidFill>
                <a:srgbClr val="C00000"/>
              </a:solidFill>
            </a:endParaRPr>
          </a:p>
        </p:txBody>
      </p:sp>
      <p:cxnSp>
        <p:nvCxnSpPr>
          <p:cNvPr id="13" name="Přímá spojnice se šipkou 12"/>
          <p:cNvCxnSpPr/>
          <p:nvPr/>
        </p:nvCxnSpPr>
        <p:spPr>
          <a:xfrm flipH="1" flipV="1">
            <a:off x="4979877" y="1862392"/>
            <a:ext cx="1152126" cy="1236053"/>
          </a:xfrm>
          <a:prstGeom prst="straightConnector1">
            <a:avLst/>
          </a:prstGeom>
          <a:ln w="38100" cap="flat">
            <a:solidFill>
              <a:srgbClr val="0000FF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 flipH="1">
            <a:off x="5159896" y="3356992"/>
            <a:ext cx="936103" cy="0"/>
          </a:xfrm>
          <a:prstGeom prst="straightConnector1">
            <a:avLst/>
          </a:prstGeom>
          <a:ln w="38100">
            <a:solidFill>
              <a:srgbClr val="0000FF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>
            <a:stCxn id="5" idx="1"/>
          </p:cNvCxnSpPr>
          <p:nvPr/>
        </p:nvCxnSpPr>
        <p:spPr>
          <a:xfrm flipH="1">
            <a:off x="5159896" y="3609086"/>
            <a:ext cx="936103" cy="1523069"/>
          </a:xfrm>
          <a:prstGeom prst="straightConnector1">
            <a:avLst/>
          </a:prstGeom>
          <a:ln w="38100" cap="flat">
            <a:solidFill>
              <a:srgbClr val="0000FF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2434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5038402" y="87868"/>
            <a:ext cx="70342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Logické schéma vzájemných vazeb jednotlivých částí SEA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51" y="0"/>
            <a:ext cx="5186861" cy="6813376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5420963" y="1412776"/>
            <a:ext cx="6651701" cy="487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000" indent="-342000" eaLnBrk="1" hangingPunct="1"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cs-CZ" altLang="cs-CZ" sz="1800" dirty="0">
                <a:solidFill>
                  <a:srgbClr val="C00000"/>
                </a:solidFill>
              </a:rPr>
              <a:t>Strategická osa </a:t>
            </a:r>
            <a:r>
              <a:rPr lang="cs-CZ" altLang="cs-CZ" sz="1800" dirty="0"/>
              <a:t>(kap. 1. + 2.)</a:t>
            </a:r>
          </a:p>
          <a:p>
            <a:pPr marL="799200" lvl="2" indent="-342000" eaLnBrk="1" hangingPunct="1"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cs-CZ" altLang="cs-CZ" sz="1800" dirty="0"/>
              <a:t>koncepční a strategické dokumenty (ČR / HMP)</a:t>
            </a:r>
          </a:p>
          <a:p>
            <a:pPr marL="799200" lvl="2" indent="-342000" eaLnBrk="1" hangingPunct="1"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cs-CZ" altLang="cs-CZ" sz="1800" dirty="0"/>
              <a:t>cíle ochrany ŽP dosažitelné (aspoň částečně) nástroji územního plánování</a:t>
            </a:r>
          </a:p>
          <a:p>
            <a:pPr marL="799200" lvl="2" indent="-342000" eaLnBrk="1" hangingPunct="1"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cs-CZ" altLang="cs-CZ" sz="1800" dirty="0"/>
              <a:t>sada „referenčních cílů ochrany životního prostředí“ (</a:t>
            </a:r>
            <a:r>
              <a:rPr lang="cs-CZ" altLang="cs-CZ" sz="1800" dirty="0">
                <a:sym typeface="Symbol" panose="05050102010706020507" pitchFamily="18" charset="2"/>
              </a:rPr>
              <a:t> kap. 9.)</a:t>
            </a:r>
            <a:endParaRPr lang="cs-CZ" altLang="cs-CZ" sz="1800" dirty="0"/>
          </a:p>
          <a:p>
            <a:pPr marL="342000" indent="-342000" eaLnBrk="1" hangingPunct="1"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n"/>
            </a:pPr>
            <a:endParaRPr lang="cs-CZ" altLang="cs-CZ" sz="1800" dirty="0">
              <a:solidFill>
                <a:srgbClr val="66FFFF"/>
              </a:solidFill>
            </a:endParaRPr>
          </a:p>
          <a:p>
            <a:pPr marL="342000" indent="-342000" eaLnBrk="1" hangingPunct="1"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cs-CZ" altLang="cs-CZ" sz="1800" dirty="0">
                <a:solidFill>
                  <a:srgbClr val="C00000"/>
                </a:solidFill>
              </a:rPr>
              <a:t>Složková osa</a:t>
            </a:r>
          </a:p>
          <a:p>
            <a:pPr marL="799200" lvl="2" indent="-342000" eaLnBrk="1" hangingPunct="1"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cs-CZ" altLang="cs-CZ" sz="1800" dirty="0"/>
              <a:t>popis dosavadního vývoje a současného stavu složek ŽP + předpokládaný vývoj bez uplatnění MPP (kap. 3)</a:t>
            </a:r>
          </a:p>
          <a:p>
            <a:pPr marL="799200" lvl="2" indent="-342000" eaLnBrk="1" hangingPunct="1"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cs-CZ" altLang="cs-CZ" sz="1800" dirty="0"/>
              <a:t>hlavní charakteristiky, jevy a problémy, které mohou být uplatněním MPP ovlivněny (kap. 4. a 5.) </a:t>
            </a:r>
            <a:r>
              <a:rPr lang="cs-CZ" altLang="cs-CZ" sz="1800" dirty="0">
                <a:sym typeface="Symbol" panose="05050102010706020507" pitchFamily="18" charset="2"/>
              </a:rPr>
              <a:t></a:t>
            </a:r>
            <a:r>
              <a:rPr lang="cs-CZ" altLang="cs-CZ" sz="1800" dirty="0"/>
              <a:t> </a:t>
            </a:r>
            <a:r>
              <a:rPr lang="cs-CZ" altLang="cs-CZ" sz="1800" dirty="0">
                <a:solidFill>
                  <a:srgbClr val="0000FF"/>
                </a:solidFill>
              </a:rPr>
              <a:t>vstupní podklad pro posouzení kumulativních a synergických vlivů řešení MPP</a:t>
            </a:r>
          </a:p>
          <a:p>
            <a:pPr marL="799200" lvl="3" indent="-342000" eaLnBrk="1" hangingPunct="1"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cs-CZ" altLang="cs-CZ" sz="1800" dirty="0"/>
              <a:t>prostorová analýza </a:t>
            </a:r>
          </a:p>
          <a:p>
            <a:pPr marL="799200" lvl="3" indent="-342000" eaLnBrk="1" hangingPunct="1"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cs-CZ" altLang="cs-CZ" sz="1800" dirty="0"/>
              <a:t>složková analýza </a:t>
            </a:r>
          </a:p>
        </p:txBody>
      </p:sp>
      <p:sp>
        <p:nvSpPr>
          <p:cNvPr id="8" name="Šipka dolů 7"/>
          <p:cNvSpPr/>
          <p:nvPr/>
        </p:nvSpPr>
        <p:spPr>
          <a:xfrm>
            <a:off x="407368" y="1556792"/>
            <a:ext cx="216024" cy="936104"/>
          </a:xfrm>
          <a:prstGeom prst="downArrow">
            <a:avLst/>
          </a:prstGeom>
          <a:solidFill>
            <a:srgbClr val="C00000"/>
          </a:solidFill>
          <a:ln cap="flat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C00000"/>
              </a:solidFill>
            </a:endParaRPr>
          </a:p>
        </p:txBody>
      </p:sp>
      <p:sp>
        <p:nvSpPr>
          <p:cNvPr id="11" name="Šipka dolů 10"/>
          <p:cNvSpPr/>
          <p:nvPr/>
        </p:nvSpPr>
        <p:spPr>
          <a:xfrm>
            <a:off x="5038402" y="1412776"/>
            <a:ext cx="216024" cy="936104"/>
          </a:xfrm>
          <a:prstGeom prst="downArrow">
            <a:avLst/>
          </a:prstGeom>
          <a:solidFill>
            <a:srgbClr val="C00000"/>
          </a:solidFill>
          <a:ln cap="flat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570158"/>
      </p:ext>
    </p:extLst>
  </p:cSld>
  <p:clrMapOvr>
    <a:masterClrMapping/>
  </p:clrMapOvr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A5F6BC2463CB74F934B95D1CB51D07A" ma:contentTypeVersion="12" ma:contentTypeDescription="Vytvoří nový dokument" ma:contentTypeScope="" ma:versionID="1138c7fabdcca6ebaefeedb8d2b53bef">
  <xsd:schema xmlns:xsd="http://www.w3.org/2001/XMLSchema" xmlns:xs="http://www.w3.org/2001/XMLSchema" xmlns:p="http://schemas.microsoft.com/office/2006/metadata/properties" xmlns:ns2="924aed48-48ee-493b-a199-e3b06e966ec3" xmlns:ns3="d12671fc-1c07-45ea-bbea-44c9b49f94d0" targetNamespace="http://schemas.microsoft.com/office/2006/metadata/properties" ma:root="true" ma:fieldsID="6fbf7e0a755e0afab0bfc22bc9d05fdf" ns2:_="" ns3:_="">
    <xsd:import namespace="924aed48-48ee-493b-a199-e3b06e966ec3"/>
    <xsd:import namespace="d12671fc-1c07-45ea-bbea-44c9b49f94d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aed48-48ee-493b-a199-e3b06e966e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655dc0b0-28f5-4896-9c77-88b76e1b7d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2671fc-1c07-45ea-bbea-44c9b49f94d0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fc0a15b7-bd38-4e42-8c52-4f1c2a7db28e}" ma:internalName="TaxCatchAll" ma:showField="CatchAllData" ma:web="d12671fc-1c07-45ea-bbea-44c9b49f94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24aed48-48ee-493b-a199-e3b06e966ec3">
      <Terms xmlns="http://schemas.microsoft.com/office/infopath/2007/PartnerControls"/>
    </lcf76f155ced4ddcb4097134ff3c332f>
    <TaxCatchAll xmlns="d12671fc-1c07-45ea-bbea-44c9b49f94d0" xsi:nil="true"/>
  </documentManagement>
</p:properties>
</file>

<file path=customXml/itemProps1.xml><?xml version="1.0" encoding="utf-8"?>
<ds:datastoreItem xmlns:ds="http://schemas.openxmlformats.org/officeDocument/2006/customXml" ds:itemID="{04167CCF-FB0C-4F88-BBFA-16A4222DE27F}"/>
</file>

<file path=customXml/itemProps2.xml><?xml version="1.0" encoding="utf-8"?>
<ds:datastoreItem xmlns:ds="http://schemas.openxmlformats.org/officeDocument/2006/customXml" ds:itemID="{ED749DAC-9C63-41E1-90F3-FE5B932F63DD}"/>
</file>

<file path=customXml/itemProps3.xml><?xml version="1.0" encoding="utf-8"?>
<ds:datastoreItem xmlns:ds="http://schemas.openxmlformats.org/officeDocument/2006/customXml" ds:itemID="{27809C7E-4786-41A1-8276-0E5B52D24DB1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2388</TotalTime>
  <Words>1157</Words>
  <Application>Microsoft Office PowerPoint</Application>
  <PresentationFormat>Širokoúhlá obrazovka</PresentationFormat>
  <Paragraphs>135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7" baseType="lpstr">
      <vt:lpstr>Arial</vt:lpstr>
      <vt:lpstr>Symbol</vt:lpstr>
      <vt:lpstr>Trebuchet MS</vt:lpstr>
      <vt:lpstr>Wingdings</vt:lpstr>
      <vt:lpstr>Wingdings 2</vt:lpstr>
      <vt:lpstr>Wingdings 3</vt:lpstr>
      <vt:lpstr>Faseta</vt:lpstr>
      <vt:lpstr>VYHODNOCENÍ VLIVŮ ÚP HL. M. PRAHY (METROPOLITNÍ PLÁN) NA UDRŽITELNÝ ROZVOJ ÚZEMÍ k opakovanému veřejnému projednání  ÚVODNÍ PŘEHLED</vt:lpstr>
      <vt:lpstr>Obsah VVÚRÚ § 323 odst. 9 zák. č. 283/2021 Sb., ve znění p. p.  (příloha č. 5 vyhl. č. 500/2006 Sb., ve znění platném k 30. 6. 2024)</vt:lpstr>
      <vt:lpstr>Obsah a struktura dokumentace VVURÚ 1. Textová část</vt:lpstr>
      <vt:lpstr>Obsah a struktura dokumentace VVURÚ 2. Textové a tabulkové přílohy (1)</vt:lpstr>
      <vt:lpstr>OBSAH A STRUKTURA DOKUMENTACE VVURÚ 2. Textové a tabulkové přílohy (2)</vt:lpstr>
      <vt:lpstr>OBSAH A STRUKTURA DOKUMENTACE VVURÚ 3. Výkresová část</vt:lpstr>
      <vt:lpstr>Obsah a struktura dokumentace vvurú 4. Grafická schémata</vt:lpstr>
      <vt:lpstr>Vyhodnocení vlivů na životní prostředí dle přílohy k stavebního zákona (SEA) </vt:lpstr>
      <vt:lpstr>Prezentace aplikace PowerPoint</vt:lpstr>
      <vt:lpstr>Děkuji za pozornost (zatím) </vt:lpstr>
    </vt:vector>
  </TitlesOfParts>
  <Company>Atelier T-Plan s.r.o.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Aktualizace č. 1 ZÚR Karlovarského kraje  k projednání dle § 37 stavebního zákona</dc:title>
  <dc:creator>krajicek</dc:creator>
  <cp:lastModifiedBy>Libor Krajíček</cp:lastModifiedBy>
  <cp:revision>172</cp:revision>
  <cp:lastPrinted>1601-01-01T00:00:00Z</cp:lastPrinted>
  <dcterms:created xsi:type="dcterms:W3CDTF">2015-05-29T14:50:58Z</dcterms:created>
  <dcterms:modified xsi:type="dcterms:W3CDTF">2025-11-17T13:32:51Z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0x0101003A5F6BC2463CB74F934B95D1CB51D07A</vt:lpwstr>
  </property>
</Properties>
</file>